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70" r:id="rId9"/>
    <p:sldId id="271" r:id="rId10"/>
    <p:sldId id="273" r:id="rId11"/>
    <p:sldId id="272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96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0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_sidekick_media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372979"/>
            <a:ext cx="7913312" cy="28731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3232" y="3346216"/>
            <a:ext cx="10945368" cy="701731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sz="3600" b="1" dirty="0">
                <a:solidFill>
                  <a:schemeClr val="bg2"/>
                </a:solidFill>
              </a:rPr>
              <a:t>MYCOPLASMA SIDEKICK™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971966"/>
            <a:ext cx="1042416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sz="2800" b="1" dirty="0">
                <a:solidFill>
                  <a:schemeClr val="bg2"/>
                </a:solidFill>
              </a:rPr>
              <a:t>Assay Technology &amp; Technical Workflow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709160"/>
            <a:ext cx="9601200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>
                <a:solidFill>
                  <a:schemeClr val="bg2"/>
                </a:solidFill>
              </a:rPr>
              <a:t>Automated DNA extraction • Real-time PCR • Approx. 90-minute workflow*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715000"/>
            <a:ext cx="10698480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>
                <a:solidFill>
                  <a:schemeClr val="bg2"/>
                </a:solidFill>
              </a:rPr>
              <a:t>HUMAN HEALTH DIAGNOSTICS  |  RESEARCH USE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96214" y="1514486"/>
            <a:ext cx="11064240" cy="701731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sz="3600" dirty="0">
                <a:solidFill>
                  <a:srgbClr val="002060"/>
                </a:solidFill>
              </a:rPr>
              <a:t>Presentation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987552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50292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5820" y="2216217"/>
            <a:ext cx="8959917" cy="1505027"/>
          </a:xfrm>
          <a:prstGeom prst="rect">
            <a:avLst/>
          </a:prstGeom>
          <a:noFill/>
        </p:spPr>
        <p:txBody>
          <a:bodyPr wrap="square" lIns="73152" tIns="73152" rIns="45720">
            <a:spAutoFit/>
          </a:bodyPr>
          <a:lstStyle/>
          <a:p>
            <a:r>
              <a:rPr dirty="0"/>
              <a:t>•  </a:t>
            </a:r>
            <a:r>
              <a:rPr b="1" dirty="0"/>
              <a:t>Review the </a:t>
            </a:r>
            <a:r>
              <a:rPr b="1" dirty="0" err="1"/>
              <a:t>SideKick</a:t>
            </a:r>
            <a:r>
              <a:rPr b="1" dirty="0"/>
              <a:t> system and cartridge components.</a:t>
            </a:r>
          </a:p>
          <a:p>
            <a:r>
              <a:rPr b="1" dirty="0"/>
              <a:t>•  Walk through the sample-to-result workflow shown in the source document.</a:t>
            </a:r>
          </a:p>
          <a:p>
            <a:r>
              <a:rPr b="1" dirty="0"/>
              <a:t>•  Explain the cartridge’s lysis, DNA-extraction and PCR areas.</a:t>
            </a:r>
          </a:p>
          <a:p>
            <a:r>
              <a:rPr b="1" dirty="0"/>
              <a:t>•  Summarize the internal control, magnetic beads and positive control listed in the source.</a:t>
            </a:r>
          </a:p>
          <a:p>
            <a:r>
              <a:rPr b="1" dirty="0"/>
              <a:t>•  Identify technical details that must be confirmed in the controlled assay instructions.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9330" y="389084"/>
            <a:ext cx="1106424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lang="en-US" dirty="0"/>
              <a:t>     </a:t>
            </a:r>
            <a:r>
              <a:rPr sz="2800" b="1" dirty="0"/>
              <a:t>System overview and supplied components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987552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50292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3</a:t>
            </a:r>
          </a:p>
        </p:txBody>
      </p:sp>
      <p:pic>
        <p:nvPicPr>
          <p:cNvPr id="6" name="Picture 5" descr="_sidekick_media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49" y="1325880"/>
            <a:ext cx="3360420" cy="44805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778100" y="1357884"/>
            <a:ext cx="30632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919472" y="1435607"/>
            <a:ext cx="273405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 err="1"/>
              <a:t>SideKick</a:t>
            </a:r>
            <a:r>
              <a:rPr dirty="0"/>
              <a:t>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19472" y="1892807"/>
            <a:ext cx="2734056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Instrument used to run the cartridge-based assay.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325880"/>
            <a:ext cx="324612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7031" y="1435607"/>
            <a:ext cx="291693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Mycoplasma cartridge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57031" y="1856232"/>
            <a:ext cx="2916936" cy="7315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/>
              <a:t>Single assay cartridge prepared with sample and listed reagents.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754880" y="2971800"/>
            <a:ext cx="30632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919472" y="3081528"/>
            <a:ext cx="273405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Internal control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19472" y="3465576"/>
            <a:ext cx="2734056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/>
              <a:t>Provided with cartridges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2971800"/>
            <a:ext cx="324612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57031" y="3081528"/>
            <a:ext cx="291693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Magnetic beads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57031" y="3538728"/>
            <a:ext cx="2916936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/>
              <a:t>Provided with cartridges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4617720"/>
            <a:ext cx="3063240" cy="114300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919472" y="4727448"/>
            <a:ext cx="273405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Positive control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9472" y="5092245"/>
            <a:ext cx="2734056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/>
              <a:t>Provided with cartridges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92440" y="4617720"/>
            <a:ext cx="3246120" cy="114300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303515" y="4617720"/>
            <a:ext cx="291693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/>
              <a:t>Purpose of this deck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3515" y="4910328"/>
            <a:ext cx="2916936" cy="4572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/>
              <a:t>Technical overview; follow current controlled instructions for use.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727" y="1130965"/>
            <a:ext cx="1106424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sz="2800" b="1" dirty="0"/>
              <a:t>Assay workflow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987552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50292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4</a:t>
            </a:r>
          </a:p>
        </p:txBody>
      </p:sp>
      <p:pic>
        <p:nvPicPr>
          <p:cNvPr id="6" name="Picture 5" descr="image(9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07" y="1793663"/>
            <a:ext cx="11384280" cy="38650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51835" y="325076"/>
            <a:ext cx="1106424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sz="2800" b="1" dirty="0"/>
              <a:t>Cartridge preparation: </a:t>
            </a:r>
            <a:r>
              <a:rPr lang="en-US" sz="2800" b="1" dirty="0"/>
              <a:t>Follow</a:t>
            </a:r>
            <a:r>
              <a:rPr sz="2800" b="1" dirty="0"/>
              <a:t> sequence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987552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50292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5</a:t>
            </a:r>
          </a:p>
        </p:txBody>
      </p:sp>
      <p:pic>
        <p:nvPicPr>
          <p:cNvPr id="6" name="Picture 5" descr="_sidekick_media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172724"/>
            <a:ext cx="6492240" cy="43296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94095" y="2160897"/>
            <a:ext cx="5173579" cy="2059025"/>
          </a:xfrm>
          <a:prstGeom prst="rect">
            <a:avLst/>
          </a:prstGeom>
          <a:noFill/>
        </p:spPr>
        <p:txBody>
          <a:bodyPr wrap="square" lIns="73152" tIns="73152" rIns="45720">
            <a:spAutoFit/>
          </a:bodyPr>
          <a:lstStyle/>
          <a:p>
            <a:r>
              <a:rPr dirty="0"/>
              <a:t>•  Open the cartridge lid.</a:t>
            </a:r>
          </a:p>
          <a:p>
            <a:r>
              <a:rPr dirty="0"/>
              <a:t>•  Break the sealing film.</a:t>
            </a:r>
          </a:p>
          <a:p>
            <a:r>
              <a:rPr dirty="0"/>
              <a:t>•  Add sample and mix completely.</a:t>
            </a:r>
          </a:p>
          <a:p>
            <a:r>
              <a:rPr dirty="0"/>
              <a:t>•  Add internal control.</a:t>
            </a:r>
          </a:p>
          <a:p>
            <a:r>
              <a:rPr dirty="0"/>
              <a:t>•  Add magnetic beads.</a:t>
            </a:r>
          </a:p>
          <a:p>
            <a:r>
              <a:rPr dirty="0"/>
              <a:t>•  Pipette 15 times to mix, as shown in the source.</a:t>
            </a:r>
          </a:p>
          <a:p>
            <a:r>
              <a:rPr dirty="0"/>
              <a:t>•  Close the lid; insert cartridge into the </a:t>
            </a:r>
            <a:r>
              <a:rPr lang="en-US" dirty="0"/>
              <a:t>  </a:t>
            </a:r>
            <a:r>
              <a:rPr dirty="0"/>
              <a:t>instrument.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806440"/>
            <a:ext cx="10789920" cy="36576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Use the current controlled instructions for exact volumes, timing, pipette technique and handling precautions.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106424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sz="2800" b="1" dirty="0"/>
              <a:t>Automated DNA extraction and real-time PCR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9875520" cy="18288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502920" cy="22860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383280" cy="196596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4671" y="1527048"/>
            <a:ext cx="305409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Stage A — 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1984248"/>
            <a:ext cx="3054096" cy="701731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/>
              <a:t>Cartridge diagram identifies a lysis area.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383280" cy="196596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53712" y="1527048"/>
            <a:ext cx="305409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Stage B — DNA extraction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9432" y="1911096"/>
            <a:ext cx="3054096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lang="en-US" dirty="0"/>
              <a:t>A</a:t>
            </a:r>
            <a:r>
              <a:rPr dirty="0"/>
              <a:t>utomated DNA extraction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17320"/>
            <a:ext cx="3383280" cy="196596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02752" y="1527048"/>
            <a:ext cx="305409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Stage C — Real-time PCR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2752" y="1984248"/>
            <a:ext cx="3054096" cy="701731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lang="en-US" dirty="0"/>
              <a:t>R</a:t>
            </a:r>
            <a:r>
              <a:rPr dirty="0"/>
              <a:t>eal-time PCR amplification after extraction.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977639"/>
            <a:ext cx="10607040" cy="5486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Technical details given in manual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572000"/>
            <a:ext cx="10332720" cy="1463040"/>
          </a:xfrm>
          <a:prstGeom prst="rect">
            <a:avLst/>
          </a:prstGeom>
          <a:noFill/>
        </p:spPr>
        <p:txBody>
          <a:bodyPr wrap="square" lIns="73152" tIns="73152" rIns="45720">
            <a:spAutoFit/>
          </a:bodyPr>
          <a:lstStyle/>
          <a:p>
            <a:r>
              <a:t>•  Target gene / amplicon and primer-probe details</a:t>
            </a:r>
          </a:p>
          <a:p>
            <a:r>
              <a:t>•  PCR cycling parameters and fluorescence channels</a:t>
            </a:r>
          </a:p>
          <a:p>
            <a:r>
              <a:t>•  Extraction recovery data and inhibition studies</a:t>
            </a:r>
          </a:p>
          <a:p>
            <a:r>
              <a:t>•  Thresholding algorithm and result-call rules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064240" cy="495520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sz="2800" b="1" dirty="0"/>
              <a:t>Species Coverage</a:t>
            </a:r>
          </a:p>
        </p:txBody>
      </p:sp>
      <p:pic>
        <p:nvPicPr>
          <p:cNvPr id="4" name="Picture 3" descr="image(10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2" y="841864"/>
            <a:ext cx="7102513" cy="53760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1064240" cy="513987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rPr sz="2800" b="1" dirty="0"/>
              <a:t>Performance characteristics | Detection-limit study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789920" cy="5029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Study design reported in the performance evaluation document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37360"/>
            <a:ext cx="3383280" cy="114300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77824" y="1847088"/>
            <a:ext cx="3090672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Concentrations tested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2221991"/>
            <a:ext cx="3090672" cy="576072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100, 10, 5, 2.5 and 1.25 CFU/mL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737360"/>
            <a:ext cx="3383280" cy="114300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35424" y="1727734"/>
            <a:ext cx="3090672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rPr dirty="0"/>
              <a:t>Replicates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5424" y="2049217"/>
            <a:ext cx="3090672" cy="576072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rPr dirty="0"/>
              <a:t>20 tests per concentration; negative control included for each test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737360"/>
            <a:ext cx="3383280" cy="114300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93024" y="1847088"/>
            <a:ext cx="3090672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Reported detection 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3024" y="2221991"/>
            <a:ext cx="3090672" cy="576072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100% at 100, 10, 5 and 2.5 CFU/mL; 95% at 1.25 CFU/mL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246120"/>
            <a:ext cx="10515600" cy="384048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Observed detection rate by nominal concentration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703320"/>
            <a:ext cx="150876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100 CFU/mL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68880" y="3721607"/>
            <a:ext cx="7132320" cy="201168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2468880" y="3721607"/>
            <a:ext cx="7132320" cy="201168"/>
          </a:xfrm>
          <a:prstGeom prst="roundRect">
            <a:avLst/>
          </a:prstGeom>
          <a:solidFill>
            <a:srgbClr val="1B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784080" y="3685032"/>
            <a:ext cx="109728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096511"/>
            <a:ext cx="150876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 CFU/mL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468880" y="4114799"/>
            <a:ext cx="7132320" cy="201168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2468880" y="4114799"/>
            <a:ext cx="7132320" cy="201168"/>
          </a:xfrm>
          <a:prstGeom prst="roundRect">
            <a:avLst/>
          </a:prstGeom>
          <a:solidFill>
            <a:srgbClr val="1B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784080" y="4078224"/>
            <a:ext cx="109728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4489704"/>
            <a:ext cx="150876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5 CFU/mL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468880" y="4507992"/>
            <a:ext cx="7132320" cy="201168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2468880" y="4507992"/>
            <a:ext cx="7132320" cy="201168"/>
          </a:xfrm>
          <a:prstGeom prst="roundRect">
            <a:avLst/>
          </a:prstGeom>
          <a:solidFill>
            <a:srgbClr val="1B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784080" y="4471416"/>
            <a:ext cx="109728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" y="4882896"/>
            <a:ext cx="150876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2.5 CFU/mL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468880" y="4901183"/>
            <a:ext cx="7132320" cy="201168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2468880" y="4901183"/>
            <a:ext cx="7132320" cy="201168"/>
          </a:xfrm>
          <a:prstGeom prst="roundRect">
            <a:avLst/>
          </a:prstGeom>
          <a:solidFill>
            <a:srgbClr val="1B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784080" y="4864608"/>
            <a:ext cx="109728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100%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68680" y="5276088"/>
            <a:ext cx="150876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1.25 CFU/mL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468880" y="5294375"/>
            <a:ext cx="7132320" cy="201168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2468880" y="5294375"/>
            <a:ext cx="6775704" cy="201168"/>
          </a:xfrm>
          <a:prstGeom prst="roundRect">
            <a:avLst/>
          </a:prstGeom>
          <a:solidFill>
            <a:srgbClr val="E78E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784080" y="5257800"/>
            <a:ext cx="1097280" cy="274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95%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2960" y="5806440"/>
            <a:ext cx="10607040" cy="41148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Interpretation: the report designates 2.5 CFU/mL as the conservative detection-sensitivity claim. The 1.25 CFU/mL level showed 95% detection in this study.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1064240" cy="566928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Performance characteristics | Within-run repeatability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10698480" cy="45720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Repeatability evaluation reported 10 tests for reference materials B065-R1 and B065-R2.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51560" y="1828800"/>
          <a:ext cx="9966959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632">
                <a:tc>
                  <a:txBody>
                    <a:bodyPr/>
                    <a:lstStyle/>
                    <a:p>
                      <a:pPr algn="ctr"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Reference material</a:t>
                      </a:r>
                    </a:p>
                  </a:txBody>
                  <a:tcPr>
                    <a:solidFill>
                      <a:srgbClr val="0B30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Channel</a:t>
                      </a:r>
                    </a:p>
                  </a:txBody>
                  <a:tcPr>
                    <a:solidFill>
                      <a:srgbClr val="0B306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7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Reported CV</a:t>
                      </a:r>
                    </a:p>
                  </a:txBody>
                  <a:tcPr>
                    <a:solidFill>
                      <a:srgbClr val="0B30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B065-R1</a:t>
                      </a:r>
                    </a:p>
                  </a:txBody>
                  <a:tcPr>
                    <a:solidFill>
                      <a:srgbClr val="E8F4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FAM</a:t>
                      </a:r>
                    </a:p>
                  </a:txBody>
                  <a:tcPr>
                    <a:solidFill>
                      <a:srgbClr val="E8F4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3.70%</a:t>
                      </a:r>
                    </a:p>
                  </a:txBody>
                  <a:tcPr>
                    <a:solidFill>
                      <a:srgbClr val="E8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B065-R1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ROX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4.45%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B065-R2</a:t>
                      </a:r>
                    </a:p>
                  </a:txBody>
                  <a:tcPr>
                    <a:solidFill>
                      <a:srgbClr val="E8F4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FAM</a:t>
                      </a:r>
                    </a:p>
                  </a:txBody>
                  <a:tcPr>
                    <a:solidFill>
                      <a:srgbClr val="E8F4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2.27%</a:t>
                      </a:r>
                    </a:p>
                  </a:txBody>
                  <a:tcPr>
                    <a:solidFill>
                      <a:srgbClr val="E8F4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B065-R2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ROX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223041"/>
                          </a:solidFill>
                          <a:latin typeface="Aptos"/>
                        </a:defRPr>
                      </a:pPr>
                      <a:r>
                        <a:t>4.07%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4572000"/>
            <a:ext cx="10332720" cy="5943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All four reported coefficients of variation were below 5%. The report describes intra-batch precision as within 5%.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394960"/>
            <a:ext cx="10332720" cy="5943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Note: CV values are reproduced from the supplied performance evaluation document; they are not an independent reanalysis of raw data.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1064240" cy="513987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rPr sz="2800" b="1" dirty="0"/>
              <a:t>Performance characteristics | Summary of reported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80160"/>
            <a:ext cx="2743200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389888"/>
            <a:ext cx="2450592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Detection sensitivity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1764792"/>
            <a:ext cx="2450592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2.5 CFU/mL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03320" y="1280160"/>
            <a:ext cx="7726679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849624" y="1389888"/>
            <a:ext cx="7434071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2.5 CFU/mL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9624" y="1764792"/>
            <a:ext cx="7434071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Reported as the conservative sensitivity claim; 100% detection at 2.5 CFU/mL in the described 20-replicate study.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395728"/>
            <a:ext cx="2743200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77824" y="2505456"/>
            <a:ext cx="2450592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Low-level challenge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" y="2880360"/>
            <a:ext cx="2450592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1.25 CFU/mL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703320" y="2395728"/>
            <a:ext cx="7726679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49624" y="2505456"/>
            <a:ext cx="7434071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1.25 CFU/mL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9624" y="2880360"/>
            <a:ext cx="7434071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95% detection reported at this concentration in the same study.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511296"/>
            <a:ext cx="2743200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77824" y="3621024"/>
            <a:ext cx="2450592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Repeatability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" y="3995928"/>
            <a:ext cx="2450592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CV 2.27–4.45%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03320" y="3511296"/>
            <a:ext cx="7726679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849624" y="3621024"/>
            <a:ext cx="7434071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CV 2.27–4.45%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49624" y="3995928"/>
            <a:ext cx="7434071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Four channel/material CVs reported; all below 5%.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4626864"/>
            <a:ext cx="2743200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77824" y="4736592"/>
            <a:ext cx="2450592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Cross-reactivity panel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7824" y="5111496"/>
            <a:ext cx="2450592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3 non-target organisms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703320" y="4626864"/>
            <a:ext cx="7726679" cy="86868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849624" y="4736592"/>
            <a:ext cx="7434071" cy="329184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3 non-target organisms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49624" y="5111496"/>
            <a:ext cx="7434071" cy="30175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r>
              <a:t>No signal reported for E. coli, S. aureus or C. albicans in four tests each.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1064240" cy="530352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t>Technical details available in the manual for the assay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10058400" cy="182880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t>HUMAN HEALTH DIAGNOSTICS  |  MYCOPLASMA SIDEKICK™  |  RUO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pPr>
              <a:defRPr sz="1000">
                <a:solidFill>
                  <a:srgbClr val="5C6B7A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5204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3246120" cy="341632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Instrument platform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822960" y="1783080"/>
            <a:ext cx="3246120" cy="905256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t>Mycoplasma SideKick system.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5204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60" y="1325880"/>
            <a:ext cx="3246120" cy="341632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Detection principle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472787" y="1636776"/>
            <a:ext cx="3246120" cy="905256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Real-time fluorescent PCR with lysis, amplification and qualitative detection integrated with the matching cartridge.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325880"/>
            <a:ext cx="35204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417320"/>
            <a:ext cx="3246120" cy="341632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Processing capacity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8092440" y="1796796"/>
            <a:ext cx="3246120" cy="905256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Manual specifies individual processing of one sample.</a:t>
            </a:r>
            <a:endParaRPr lang="en-US" dirty="0"/>
          </a:p>
          <a:p>
            <a:r>
              <a:rPr lang="en-US" dirty="0"/>
              <a:t>4 sample capacity also present.</a:t>
            </a:r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685800" y="3063240"/>
            <a:ext cx="35204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3154680"/>
            <a:ext cx="3246120" cy="341632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User interface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822960" y="3520440"/>
            <a:ext cx="3246120" cy="905256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t>7-inch LCD touch screen for parameter setting and result analysis.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3063240"/>
            <a:ext cx="35204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72787" y="3043749"/>
            <a:ext cx="3246120" cy="341632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Real-time monitoring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4480560" y="3364992"/>
            <a:ext cx="3246120" cy="905256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Amplification and fluorescence detection occur in the cartridge without post-processing, as described in the manual.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1000" y="3063240"/>
            <a:ext cx="3520440" cy="141732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22920" y="3070218"/>
            <a:ext cx="3246120" cy="341632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Connectivity / reports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23" name="TextBox 22"/>
          <p:cNvSpPr txBox="1"/>
          <p:nvPr/>
        </p:nvSpPr>
        <p:spPr>
          <a:xfrm>
            <a:off x="8138160" y="3413359"/>
            <a:ext cx="3246120" cy="905256"/>
          </a:xfrm>
          <a:prstGeom prst="rect">
            <a:avLst/>
          </a:prstGeom>
          <a:noFill/>
        </p:spPr>
        <p:txBody>
          <a:bodyPr wrap="square" lIns="73152" tIns="36576" rIns="73152" bIns="27432">
            <a:spAutoFit/>
          </a:bodyPr>
          <a:lstStyle/>
          <a:p>
            <a:r>
              <a:rPr dirty="0"/>
              <a:t>Manual describes USB and network interfaces and single- or multiple-sample report printing.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30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DB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10698480" cy="57862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sz="2800" b="1" dirty="0">
                <a:solidFill>
                  <a:schemeClr val="bg2"/>
                </a:solidFill>
              </a:rPr>
              <a:t>MYCOPLASMA SIDEKICK™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691640"/>
            <a:ext cx="10515600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>
                <a:solidFill>
                  <a:schemeClr val="bg2"/>
                </a:solidFill>
              </a:rPr>
              <a:t>Simplified workflow. Technical clarity. Documented interpretation.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43200"/>
            <a:ext cx="10607040" cy="1508760"/>
          </a:xfrm>
          <a:prstGeom prst="roundRect">
            <a:avLst/>
          </a:prstGeom>
          <a:solidFill>
            <a:srgbClr val="E8F4FC"/>
          </a:solidFill>
          <a:ln>
            <a:solidFill>
              <a:srgbClr val="CDE1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2852928"/>
            <a:ext cx="10277856" cy="38404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Research Use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3310128"/>
            <a:ext cx="10277856" cy="822959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t>Not FDA approved. Not suitable for patient testing. Not intended for diagnostic purposes.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892040"/>
            <a:ext cx="10424160" cy="424732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>
                <a:solidFill>
                  <a:schemeClr val="bg2"/>
                </a:solidFill>
              </a:rPr>
              <a:t>Human Health Diagnostics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577840"/>
            <a:ext cx="10424160" cy="701731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r>
              <a:rPr dirty="0">
                <a:solidFill>
                  <a:schemeClr val="bg2"/>
                </a:solidFill>
              </a:rPr>
              <a:t>Before release, verify all product claims, species coverage, assay parameters and interpretation rules against current controlled documentation.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873</Words>
  <Application>Microsoft Office PowerPoint</Application>
  <PresentationFormat>Widescreen</PresentationFormat>
  <Paragraphs>142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Owner</dc:creator>
  <cp:keywords/>
  <dc:description>generated using python-pptx</dc:description>
  <cp:lastModifiedBy>reyaz kango</cp:lastModifiedBy>
  <cp:revision>5</cp:revision>
  <dcterms:created xsi:type="dcterms:W3CDTF">2013-01-27T09:14:16Z</dcterms:created>
  <dcterms:modified xsi:type="dcterms:W3CDTF">2026-10-26T20:45:02Z</dcterms:modified>
  <cp:category/>
</cp:coreProperties>
</file>